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8" r:id="rId2"/>
    <p:sldId id="350" r:id="rId3"/>
    <p:sldId id="349" r:id="rId4"/>
    <p:sldId id="351" r:id="rId5"/>
    <p:sldId id="1450" r:id="rId6"/>
    <p:sldId id="1452" r:id="rId7"/>
    <p:sldId id="1453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258" autoAdjust="0"/>
  </p:normalViewPr>
  <p:slideViewPr>
    <p:cSldViewPr snapToGrid="0" showGuides="1">
      <p:cViewPr varScale="1">
        <p:scale>
          <a:sx n="92" d="100"/>
          <a:sy n="92" d="100"/>
        </p:scale>
        <p:origin x="2190" y="11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94631-7770-4142-8275-665DF0991B5B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8EFA2-C20A-417F-B635-96085DE72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06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PNG</a:t>
            </a:r>
            <a:r>
              <a:rPr kumimoji="1" lang="ja-JP" altLang="en-US"/>
              <a:t>版（背景透明）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8EFA2-C20A-417F-B635-96085DE72CC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56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PNG</a:t>
            </a:r>
            <a:r>
              <a:rPr kumimoji="1" lang="ja-JP" altLang="en-US"/>
              <a:t>版（背景透明）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8EFA2-C20A-417F-B635-96085DE72C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889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JPG</a:t>
            </a:r>
            <a:r>
              <a:rPr kumimoji="1" lang="ja-JP" altLang="en-US" dirty="0"/>
              <a:t>版（背景白）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8EFA2-C20A-417F-B635-96085DE72C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56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JPG</a:t>
            </a:r>
            <a:r>
              <a:rPr kumimoji="1" lang="ja-JP" altLang="en-US" dirty="0"/>
              <a:t>版（背景白）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8EFA2-C20A-417F-B635-96085DE72C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358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スライド イメージ プレースホルダー 1">
            <a:extLst>
              <a:ext uri="{FF2B5EF4-FFF2-40B4-BE49-F238E27FC236}">
                <a16:creationId xmlns:a16="http://schemas.microsoft.com/office/drawing/2014/main" id="{1B57BA75-9849-46BE-8786-C20F03052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ノート プレースホルダー 2">
            <a:extLst>
              <a:ext uri="{FF2B5EF4-FFF2-40B4-BE49-F238E27FC236}">
                <a16:creationId xmlns:a16="http://schemas.microsoft.com/office/drawing/2014/main" id="{05FBE70D-7DC0-4B49-925A-B6AD704CE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PNG</a:t>
            </a:r>
            <a:r>
              <a:rPr lang="ja-JP" altLang="en-US"/>
              <a:t>版（背景透明）</a:t>
            </a:r>
          </a:p>
        </p:txBody>
      </p:sp>
      <p:sp>
        <p:nvSpPr>
          <p:cNvPr id="219140" name="スライド番号プレースホルダー 3">
            <a:extLst>
              <a:ext uri="{FF2B5EF4-FFF2-40B4-BE49-F238E27FC236}">
                <a16:creationId xmlns:a16="http://schemas.microsoft.com/office/drawing/2014/main" id="{88ED4BE5-34D6-4DD4-8A51-EF2DB31DD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99390-4285-49BB-9605-2950FF8DCC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10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スライド イメージ プレースホルダー 1">
            <a:extLst>
              <a:ext uri="{FF2B5EF4-FFF2-40B4-BE49-F238E27FC236}">
                <a16:creationId xmlns:a16="http://schemas.microsoft.com/office/drawing/2014/main" id="{1B57BA75-9849-46BE-8786-C20F03052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ノート プレースホルダー 2">
            <a:extLst>
              <a:ext uri="{FF2B5EF4-FFF2-40B4-BE49-F238E27FC236}">
                <a16:creationId xmlns:a16="http://schemas.microsoft.com/office/drawing/2014/main" id="{05FBE70D-7DC0-4B49-925A-B6AD704CE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PNG</a:t>
            </a:r>
            <a:r>
              <a:rPr lang="ja-JP" altLang="en-US"/>
              <a:t>版（背景透明）</a:t>
            </a:r>
          </a:p>
        </p:txBody>
      </p:sp>
      <p:sp>
        <p:nvSpPr>
          <p:cNvPr id="219140" name="スライド番号プレースホルダー 3">
            <a:extLst>
              <a:ext uri="{FF2B5EF4-FFF2-40B4-BE49-F238E27FC236}">
                <a16:creationId xmlns:a16="http://schemas.microsoft.com/office/drawing/2014/main" id="{88ED4BE5-34D6-4DD4-8A51-EF2DB31DD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99390-4285-49BB-9605-2950FF8DCC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8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5" y="44626"/>
            <a:ext cx="7509520" cy="80925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7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94A288-5B4B-4C8B-8D85-BAAE8C935B3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0B3B75B-E8BE-4C51-814A-792863530F0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8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73BD5-5D98-4902-B453-A55B6118C7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542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pw126\Desktop\rogo_IMG\rogo_IMG\Letterh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8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pw126\Desktop\rogo_IMG\rogo_IMG\25%_r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" y="116634"/>
            <a:ext cx="729893" cy="73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1" y="6309320"/>
            <a:ext cx="9144001" cy="548680"/>
            <a:chOff x="-77630" y="6309320"/>
            <a:chExt cx="9072838" cy="548680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-77630" y="6309320"/>
              <a:ext cx="9072838" cy="548680"/>
              <a:chOff x="-77321" y="6353175"/>
              <a:chExt cx="9036753" cy="548680"/>
            </a:xfrm>
          </p:grpSpPr>
          <p:grpSp>
            <p:nvGrpSpPr>
              <p:cNvPr id="28" name="グループ化 27"/>
              <p:cNvGrpSpPr/>
              <p:nvPr/>
            </p:nvGrpSpPr>
            <p:grpSpPr>
              <a:xfrm>
                <a:off x="-77321" y="6353175"/>
                <a:ext cx="9036753" cy="548680"/>
                <a:chOff x="-2487419" y="4077072"/>
                <a:chExt cx="9036753" cy="548680"/>
              </a:xfrm>
            </p:grpSpPr>
            <p:pic>
              <p:nvPicPr>
                <p:cNvPr id="30" name="Picture 5" descr="C:\Users\ppw126\Desktop\rogo_IMG\rogo_IMG\Letterhead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68"/>
                <a:stretch/>
              </p:blipFill>
              <p:spPr bwMode="auto">
                <a:xfrm>
                  <a:off x="1183155" y="4077072"/>
                  <a:ext cx="5366179" cy="548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5" descr="C:\Users\ppw126\Desktop\rogo_IMG\rogo_IMG\Letterhead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5837"/>
                <a:stretch/>
              </p:blipFill>
              <p:spPr bwMode="auto">
                <a:xfrm>
                  <a:off x="-2487419" y="4077072"/>
                  <a:ext cx="3891068" cy="548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9" name="Picture 3" descr="C:\Users\ppw126\Desktop\rogo_IMG\rogo_IMG\25%_r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527" y="6453336"/>
                <a:ext cx="289371" cy="292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3" descr="C:\Users\ppw126\Desktop\rogo_IMG\rogo_IMG\Letterhead_eng_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21" r="17913" b="10180"/>
            <a:stretch/>
          </p:blipFill>
          <p:spPr bwMode="auto">
            <a:xfrm>
              <a:off x="2267744" y="6414070"/>
              <a:ext cx="4433267" cy="399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871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703BBB-35D0-4A88-A93E-F25A5E9C2404}"/>
              </a:ext>
            </a:extLst>
          </p:cNvPr>
          <p:cNvSpPr txBox="1"/>
          <p:nvPr/>
        </p:nvSpPr>
        <p:spPr>
          <a:xfrm>
            <a:off x="660550" y="3976212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Sun Ship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3F90CC-BBE6-4378-97CC-135985EB36DB}"/>
              </a:ext>
            </a:extLst>
          </p:cNvPr>
          <p:cNvSpPr txBox="1"/>
          <p:nvPr/>
        </p:nvSpPr>
        <p:spPr>
          <a:xfrm>
            <a:off x="3049751" y="3976212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 Snow Ship</a:t>
            </a:r>
            <a:endParaRPr kumimoji="1"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895E57-CBA6-4479-AA85-3FBEC4CDF779}"/>
              </a:ext>
            </a:extLst>
          </p:cNvPr>
          <p:cNvSpPr txBox="1"/>
          <p:nvPr/>
        </p:nvSpPr>
        <p:spPr>
          <a:xfrm>
            <a:off x="5985577" y="3976212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 Swan Ship</a:t>
            </a:r>
            <a:endParaRPr kumimoji="1"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381E91-50B8-402C-AFEF-7B9D738359B3}"/>
              </a:ext>
            </a:extLst>
          </p:cNvPr>
          <p:cNvSpPr txBox="1"/>
          <p:nvPr/>
        </p:nvSpPr>
        <p:spPr>
          <a:xfrm>
            <a:off x="2813240" y="0"/>
            <a:ext cx="3571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54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Ships 6S</a:t>
            </a:r>
            <a:endParaRPr kumimoji="1" lang="ja-JP" altLang="en-US" sz="5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F79AE1-D9E2-42D1-A857-87B8D499FDDE}"/>
              </a:ext>
            </a:extLst>
          </p:cNvPr>
          <p:cNvSpPr txBox="1"/>
          <p:nvPr/>
        </p:nvSpPr>
        <p:spPr>
          <a:xfrm>
            <a:off x="3156806" y="4795406"/>
            <a:ext cx="268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ja-JP" altLang="en-US" b="1" kern="0" dirty="0">
                <a:latin typeface="+mj-ea"/>
                <a:ea typeface="+mj-ea"/>
              </a:rPr>
              <a:t>新潟大学地域医療教育センター・魚沼基幹病院</a:t>
            </a:r>
            <a:endParaRPr kumimoji="0" lang="en-US" altLang="ja-JP" b="1" kern="0" dirty="0">
              <a:latin typeface="+mj-ea"/>
              <a:ea typeface="+mj-ea"/>
            </a:endParaRPr>
          </a:p>
          <a:p>
            <a:pPr algn="ctr"/>
            <a:r>
              <a:rPr lang="ja-JP" altLang="en-US" b="1" kern="0" dirty="0">
                <a:latin typeface="+mj-ea"/>
                <a:ea typeface="+mj-ea"/>
              </a:rPr>
              <a:t>消化器内科学分野</a:t>
            </a:r>
          </a:p>
          <a:p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D87757-429D-4E27-9BE3-E6D7DA77115C}"/>
              </a:ext>
            </a:extLst>
          </p:cNvPr>
          <p:cNvSpPr txBox="1"/>
          <p:nvPr/>
        </p:nvSpPr>
        <p:spPr>
          <a:xfrm>
            <a:off x="5985577" y="4795406"/>
            <a:ext cx="2781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+mj-ea"/>
                <a:ea typeface="+mj-ea"/>
              </a:rPr>
              <a:t>新潟大学医学部</a:t>
            </a:r>
            <a:endParaRPr kumimoji="1" lang="en-US" altLang="ja-JP" b="1" dirty="0">
              <a:latin typeface="+mj-ea"/>
              <a:ea typeface="+mj-ea"/>
            </a:endParaRPr>
          </a:p>
          <a:p>
            <a:pPr algn="ctr"/>
            <a:r>
              <a:rPr kumimoji="1" lang="ja-JP" altLang="en-US" b="1" dirty="0">
                <a:latin typeface="+mj-ea"/>
                <a:ea typeface="+mj-ea"/>
              </a:rPr>
              <a:t>健康寿命延伸・</a:t>
            </a:r>
            <a:endParaRPr kumimoji="1" lang="en-US" altLang="ja-JP" b="1" dirty="0">
              <a:latin typeface="+mj-ea"/>
              <a:ea typeface="+mj-ea"/>
            </a:endParaRPr>
          </a:p>
          <a:p>
            <a:pPr algn="ctr"/>
            <a:r>
              <a:rPr kumimoji="1" lang="ja-JP" altLang="en-US" b="1" dirty="0">
                <a:latin typeface="+mj-ea"/>
                <a:ea typeface="+mj-ea"/>
              </a:rPr>
              <a:t>消化器疾患先制医学講座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9E726E-1DAE-476F-9047-F4A9DB2D0FD2}"/>
              </a:ext>
            </a:extLst>
          </p:cNvPr>
          <p:cNvSpPr txBox="1"/>
          <p:nvPr/>
        </p:nvSpPr>
        <p:spPr>
          <a:xfrm>
            <a:off x="571186" y="4804079"/>
            <a:ext cx="2139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+mj-ea"/>
                <a:ea typeface="+mj-ea"/>
                <a:cs typeface="Arial" panose="020B0604020202020204" pitchFamily="34" charset="0"/>
              </a:rPr>
              <a:t>新潟大大学大学院</a:t>
            </a:r>
            <a:endParaRPr lang="en-US" altLang="ja-JP" b="1" dirty="0">
              <a:latin typeface="+mj-ea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ja-JP" altLang="en-US" b="1" dirty="0">
                <a:latin typeface="+mj-ea"/>
                <a:ea typeface="+mj-ea"/>
                <a:cs typeface="Arial" panose="020B0604020202020204" pitchFamily="34" charset="0"/>
              </a:rPr>
              <a:t>医歯学総合研究科</a:t>
            </a:r>
            <a:endParaRPr lang="en-US" altLang="ja-JP" b="1" dirty="0">
              <a:latin typeface="+mj-ea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ja-JP" altLang="en-US" b="1" dirty="0">
                <a:latin typeface="+mj-ea"/>
                <a:ea typeface="+mj-ea"/>
                <a:cs typeface="Arial" panose="020B0604020202020204" pitchFamily="34" charset="0"/>
              </a:rPr>
              <a:t>消化器内科学分野</a:t>
            </a:r>
          </a:p>
          <a:p>
            <a:endParaRPr kumimoji="1" lang="ja-JP" altLang="en-US" b="1" dirty="0">
              <a:latin typeface="+mj-ea"/>
              <a:ea typeface="+mj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B38003-DA5F-4D9E-B218-9260C18BC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1139263"/>
            <a:ext cx="2476800" cy="2501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2EC2C12-8233-4EFB-A2E2-76ABB60BE1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04" y="1139264"/>
            <a:ext cx="2476800" cy="248977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47398B5-7ADF-4377-9BDD-FB9F60D7A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70" y="1139264"/>
            <a:ext cx="2476800" cy="25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0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381E91-50B8-402C-AFEF-7B9D738359B3}"/>
              </a:ext>
            </a:extLst>
          </p:cNvPr>
          <p:cNvSpPr txBox="1"/>
          <p:nvPr/>
        </p:nvSpPr>
        <p:spPr>
          <a:xfrm>
            <a:off x="2813240" y="0"/>
            <a:ext cx="3571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5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Ships 6S</a:t>
            </a:r>
            <a:endParaRPr kumimoji="1" lang="ja-JP" altLang="en-US" sz="5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4E2000-E138-40CF-944A-3E1FEB6CC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78" y="1323554"/>
            <a:ext cx="2476965" cy="2476965"/>
          </a:xfrm>
          <a:prstGeom prst="rect">
            <a:avLst/>
          </a:prstGeom>
        </p:spPr>
      </p:pic>
      <p:pic>
        <p:nvPicPr>
          <p:cNvPr id="8" name="図 7" descr="部屋, 光景, 賭博場 が含まれている画像&#10;&#10;自動的に生成された説明">
            <a:extLst>
              <a:ext uri="{FF2B5EF4-FFF2-40B4-BE49-F238E27FC236}">
                <a16:creationId xmlns:a16="http://schemas.microsoft.com/office/drawing/2014/main" id="{AB0428DC-0446-48D0-9728-9C8BAFF3E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8" y="1323554"/>
            <a:ext cx="2476965" cy="2476965"/>
          </a:xfrm>
          <a:prstGeom prst="rect">
            <a:avLst/>
          </a:prstGeom>
        </p:spPr>
      </p:pic>
      <p:pic>
        <p:nvPicPr>
          <p:cNvPr id="6" name="図 5" descr="部屋, 食品 が含まれている画像&#10;&#10;自動的に生成された説明">
            <a:extLst>
              <a:ext uri="{FF2B5EF4-FFF2-40B4-BE49-F238E27FC236}">
                <a16:creationId xmlns:a16="http://schemas.microsoft.com/office/drawing/2014/main" id="{F1E2FD56-A877-4644-8F96-67E8116A65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85" y="1292449"/>
            <a:ext cx="2476965" cy="247696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3DEC5A-F1D9-45BA-8AC2-C0395D47AF00}"/>
              </a:ext>
            </a:extLst>
          </p:cNvPr>
          <p:cNvSpPr txBox="1"/>
          <p:nvPr/>
        </p:nvSpPr>
        <p:spPr>
          <a:xfrm>
            <a:off x="734803" y="4023545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Soul Ship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91C82B-4931-44E3-BF53-8F438515A180}"/>
              </a:ext>
            </a:extLst>
          </p:cNvPr>
          <p:cNvSpPr txBox="1"/>
          <p:nvPr/>
        </p:nvSpPr>
        <p:spPr>
          <a:xfrm>
            <a:off x="3663115" y="4109515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Sky Ship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6BC06C6-AD36-459B-8F92-ABFCAE1A7A4A}"/>
              </a:ext>
            </a:extLst>
          </p:cNvPr>
          <p:cNvSpPr txBox="1"/>
          <p:nvPr/>
        </p:nvSpPr>
        <p:spPr>
          <a:xfrm>
            <a:off x="2917529" y="5022977"/>
            <a:ext cx="3291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新潟大学医学部消化器疾患</a:t>
            </a:r>
            <a:endParaRPr lang="en-US" altLang="ja-JP" sz="16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低侵襲予防医学開発講座</a:t>
            </a:r>
            <a:endParaRPr kumimoji="1" lang="ja-JP" altLang="en-US" sz="1600" b="1" dirty="0">
              <a:latin typeface="+mj-ea"/>
              <a:ea typeface="+mj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A034F9-0B31-4F40-A79C-A0281C388DD6}"/>
              </a:ext>
            </a:extLst>
          </p:cNvPr>
          <p:cNvSpPr txBox="1"/>
          <p:nvPr/>
        </p:nvSpPr>
        <p:spPr>
          <a:xfrm>
            <a:off x="164705" y="4992816"/>
            <a:ext cx="315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新潟大学医学部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</a:rPr>
              <a:t>消化器疾患</a:t>
            </a:r>
            <a:endParaRPr lang="en-US" altLang="ja-JP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</a:rPr>
              <a:t>診療ネットワーク講座</a:t>
            </a:r>
            <a:endParaRPr kumimoji="1" lang="ja-JP" altLang="en-US" sz="1600" b="1" dirty="0">
              <a:latin typeface="+mj-ea"/>
              <a:ea typeface="+mj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41CEB7-B74B-4EC4-8260-FC870BADDF49}"/>
              </a:ext>
            </a:extLst>
          </p:cNvPr>
          <p:cNvSpPr txBox="1"/>
          <p:nvPr/>
        </p:nvSpPr>
        <p:spPr>
          <a:xfrm>
            <a:off x="6209193" y="4144272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Sophistication Ship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7C5B322-D8FE-4F56-B343-AB32540070C2}"/>
              </a:ext>
            </a:extLst>
          </p:cNvPr>
          <p:cNvSpPr txBox="1"/>
          <p:nvPr/>
        </p:nvSpPr>
        <p:spPr>
          <a:xfrm>
            <a:off x="5852336" y="5022976"/>
            <a:ext cx="3291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+mj-ea"/>
              </a:rPr>
              <a:t>新潟大学医歯学総合病院</a:t>
            </a:r>
            <a:endParaRPr kumimoji="1" lang="en-US" altLang="ja-JP" sz="1600" b="1" dirty="0">
              <a:solidFill>
                <a:srgbClr val="000000"/>
              </a:solidFill>
              <a:latin typeface="ＭＳ Ｐゴシック" panose="020B0600070205080204" pitchFamily="50" charset="-128"/>
              <a:ea typeface="+mj-ea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+mj-ea"/>
              </a:rPr>
              <a:t>肝疾患相談センター</a:t>
            </a:r>
            <a:endParaRPr kumimoji="1" lang="ja-JP" altLang="en-US" sz="1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3406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381E91-50B8-402C-AFEF-7B9D738359B3}"/>
              </a:ext>
            </a:extLst>
          </p:cNvPr>
          <p:cNvSpPr txBox="1"/>
          <p:nvPr/>
        </p:nvSpPr>
        <p:spPr>
          <a:xfrm>
            <a:off x="2813240" y="0"/>
            <a:ext cx="3571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5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Ships 6S</a:t>
            </a:r>
            <a:endParaRPr kumimoji="1" lang="ja-JP" altLang="en-US" sz="5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1FDC5C-CB73-4BE0-997F-E6B344E8B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34" y="1231866"/>
            <a:ext cx="2476800" cy="25170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1B3F615-6FDA-44B8-AFA4-B9BF36D62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4" y="1231866"/>
            <a:ext cx="2476800" cy="248977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39067CB-E88A-4B72-86E2-CC111DEE2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1" y="1231865"/>
            <a:ext cx="2476800" cy="25010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EE770B9-7312-4511-9A0E-69FC17980B94}"/>
              </a:ext>
            </a:extLst>
          </p:cNvPr>
          <p:cNvSpPr txBox="1"/>
          <p:nvPr/>
        </p:nvSpPr>
        <p:spPr>
          <a:xfrm>
            <a:off x="660550" y="3976212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Sun Ship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018888A-3299-4EAA-8979-D5BE53C6351D}"/>
              </a:ext>
            </a:extLst>
          </p:cNvPr>
          <p:cNvSpPr txBox="1"/>
          <p:nvPr/>
        </p:nvSpPr>
        <p:spPr>
          <a:xfrm>
            <a:off x="3049751" y="3976212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 Snow Ship</a:t>
            </a:r>
            <a:endParaRPr kumimoji="1"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ED67107-E193-4874-878D-91852C10845E}"/>
              </a:ext>
            </a:extLst>
          </p:cNvPr>
          <p:cNvSpPr txBox="1"/>
          <p:nvPr/>
        </p:nvSpPr>
        <p:spPr>
          <a:xfrm>
            <a:off x="5985577" y="3976212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 Swan Ship</a:t>
            </a:r>
            <a:endParaRPr kumimoji="1"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6146C4-AA49-418D-946A-21F69B8F367F}"/>
              </a:ext>
            </a:extLst>
          </p:cNvPr>
          <p:cNvSpPr txBox="1"/>
          <p:nvPr/>
        </p:nvSpPr>
        <p:spPr>
          <a:xfrm>
            <a:off x="3156806" y="4795406"/>
            <a:ext cx="268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ja-JP" altLang="en-US" b="1" kern="0" dirty="0">
                <a:latin typeface="+mj-ea"/>
                <a:ea typeface="+mj-ea"/>
              </a:rPr>
              <a:t>新潟大学地域医療教育センター・魚沼基幹病院</a:t>
            </a:r>
            <a:endParaRPr kumimoji="0" lang="en-US" altLang="ja-JP" b="1" kern="0" dirty="0">
              <a:latin typeface="+mj-ea"/>
              <a:ea typeface="+mj-ea"/>
            </a:endParaRPr>
          </a:p>
          <a:p>
            <a:pPr algn="ctr"/>
            <a:r>
              <a:rPr lang="ja-JP" altLang="en-US" b="1" kern="0" dirty="0">
                <a:latin typeface="+mj-ea"/>
                <a:ea typeface="+mj-ea"/>
              </a:rPr>
              <a:t>消化器内科学分野</a:t>
            </a:r>
          </a:p>
          <a:p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3456752-D55A-4E81-BCC9-94B8B9A74A67}"/>
              </a:ext>
            </a:extLst>
          </p:cNvPr>
          <p:cNvSpPr txBox="1"/>
          <p:nvPr/>
        </p:nvSpPr>
        <p:spPr>
          <a:xfrm>
            <a:off x="5985577" y="4795406"/>
            <a:ext cx="2781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+mj-ea"/>
                <a:ea typeface="+mj-ea"/>
              </a:rPr>
              <a:t>新潟大学医学部</a:t>
            </a:r>
            <a:endParaRPr kumimoji="1" lang="en-US" altLang="ja-JP" b="1" dirty="0">
              <a:latin typeface="+mj-ea"/>
              <a:ea typeface="+mj-ea"/>
            </a:endParaRPr>
          </a:p>
          <a:p>
            <a:pPr algn="ctr"/>
            <a:r>
              <a:rPr kumimoji="1" lang="ja-JP" altLang="en-US" b="1" dirty="0">
                <a:latin typeface="+mj-ea"/>
                <a:ea typeface="+mj-ea"/>
              </a:rPr>
              <a:t>健康寿命延伸・</a:t>
            </a:r>
            <a:endParaRPr kumimoji="1" lang="en-US" altLang="ja-JP" b="1" dirty="0">
              <a:latin typeface="+mj-ea"/>
              <a:ea typeface="+mj-ea"/>
            </a:endParaRPr>
          </a:p>
          <a:p>
            <a:pPr algn="ctr"/>
            <a:r>
              <a:rPr kumimoji="1" lang="ja-JP" altLang="en-US" b="1" dirty="0">
                <a:latin typeface="+mj-ea"/>
                <a:ea typeface="+mj-ea"/>
              </a:rPr>
              <a:t>消化器疾患先制医学講座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8E5AE4-0AE0-455C-85C1-D0DC62E50D4A}"/>
              </a:ext>
            </a:extLst>
          </p:cNvPr>
          <p:cNvSpPr txBox="1"/>
          <p:nvPr/>
        </p:nvSpPr>
        <p:spPr>
          <a:xfrm>
            <a:off x="571186" y="4804079"/>
            <a:ext cx="2139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+mj-ea"/>
                <a:ea typeface="+mj-ea"/>
                <a:cs typeface="Arial" panose="020B0604020202020204" pitchFamily="34" charset="0"/>
              </a:rPr>
              <a:t>新潟大大学大学院</a:t>
            </a:r>
            <a:endParaRPr lang="en-US" altLang="ja-JP" b="1" dirty="0">
              <a:latin typeface="+mj-ea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ja-JP" altLang="en-US" b="1" dirty="0">
                <a:latin typeface="+mj-ea"/>
                <a:ea typeface="+mj-ea"/>
                <a:cs typeface="Arial" panose="020B0604020202020204" pitchFamily="34" charset="0"/>
              </a:rPr>
              <a:t>医歯学総合研究科</a:t>
            </a:r>
            <a:endParaRPr lang="en-US" altLang="ja-JP" b="1" dirty="0">
              <a:latin typeface="+mj-ea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ja-JP" altLang="en-US" b="1" dirty="0">
                <a:latin typeface="+mj-ea"/>
                <a:ea typeface="+mj-ea"/>
                <a:cs typeface="Arial" panose="020B0604020202020204" pitchFamily="34" charset="0"/>
              </a:rPr>
              <a:t>消化器内科学分野</a:t>
            </a:r>
          </a:p>
          <a:p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3229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703BBB-35D0-4A88-A93E-F25A5E9C2404}"/>
              </a:ext>
            </a:extLst>
          </p:cNvPr>
          <p:cNvSpPr txBox="1"/>
          <p:nvPr/>
        </p:nvSpPr>
        <p:spPr>
          <a:xfrm>
            <a:off x="734803" y="4023545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Soul Ship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3F90CC-BBE6-4378-97CC-135985EB36DB}"/>
              </a:ext>
            </a:extLst>
          </p:cNvPr>
          <p:cNvSpPr txBox="1"/>
          <p:nvPr/>
        </p:nvSpPr>
        <p:spPr>
          <a:xfrm>
            <a:off x="3861543" y="4061253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Sky Ship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381E91-50B8-402C-AFEF-7B9D738359B3}"/>
              </a:ext>
            </a:extLst>
          </p:cNvPr>
          <p:cNvSpPr txBox="1"/>
          <p:nvPr/>
        </p:nvSpPr>
        <p:spPr>
          <a:xfrm>
            <a:off x="2813240" y="0"/>
            <a:ext cx="3571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5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Ships 6S</a:t>
            </a:r>
            <a:endParaRPr kumimoji="1" lang="ja-JP" altLang="en-US" sz="5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F79AE1-D9E2-42D1-A857-87B8D499FDDE}"/>
              </a:ext>
            </a:extLst>
          </p:cNvPr>
          <p:cNvSpPr txBox="1"/>
          <p:nvPr/>
        </p:nvSpPr>
        <p:spPr>
          <a:xfrm>
            <a:off x="3115957" y="4974715"/>
            <a:ext cx="3291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新潟大学医学部消化器疾患</a:t>
            </a:r>
            <a:endParaRPr lang="en-US" altLang="ja-JP" sz="16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低侵襲予防医学開発講座</a:t>
            </a:r>
            <a:endParaRPr kumimoji="1" lang="ja-JP" altLang="en-US" sz="1600" b="1" dirty="0">
              <a:latin typeface="+mj-ea"/>
              <a:ea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9E726E-1DAE-476F-9047-F4A9DB2D0FD2}"/>
              </a:ext>
            </a:extLst>
          </p:cNvPr>
          <p:cNvSpPr txBox="1"/>
          <p:nvPr/>
        </p:nvSpPr>
        <p:spPr>
          <a:xfrm>
            <a:off x="164705" y="4992816"/>
            <a:ext cx="315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新潟大学医学部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</a:rPr>
              <a:t>消化器疾患</a:t>
            </a:r>
            <a:endParaRPr lang="en-US" altLang="ja-JP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</a:rPr>
              <a:t>診療ネットワーク講座</a:t>
            </a:r>
            <a:endParaRPr kumimoji="1" lang="ja-JP" altLang="en-US" sz="1600" b="1" dirty="0">
              <a:latin typeface="+mj-ea"/>
              <a:ea typeface="+mj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FE68CCE-C4A4-4928-9CE7-6C95F6AA2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1" y="1482089"/>
            <a:ext cx="2579164" cy="257916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C35D00-D486-4D2A-A6AF-D23F25583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72" y="1369381"/>
            <a:ext cx="2579164" cy="2579164"/>
          </a:xfrm>
          <a:prstGeom prst="rect">
            <a:avLst/>
          </a:prstGeom>
        </p:spPr>
      </p:pic>
      <p:pic>
        <p:nvPicPr>
          <p:cNvPr id="3" name="図 2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10EF4EE6-FF25-4BAE-BBDD-629772AC9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93" y="1482089"/>
            <a:ext cx="2579164" cy="257916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533890E-9DFB-447A-8D5A-7E3D0D27C69C}"/>
              </a:ext>
            </a:extLst>
          </p:cNvPr>
          <p:cNvSpPr txBox="1"/>
          <p:nvPr/>
        </p:nvSpPr>
        <p:spPr>
          <a:xfrm>
            <a:off x="6209193" y="4144272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Sophistication Ship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61D67E-A7FD-48FC-985F-92602D3A8CF7}"/>
              </a:ext>
            </a:extLst>
          </p:cNvPr>
          <p:cNvSpPr txBox="1"/>
          <p:nvPr/>
        </p:nvSpPr>
        <p:spPr>
          <a:xfrm>
            <a:off x="5852336" y="4966737"/>
            <a:ext cx="3291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+mj-ea"/>
              </a:rPr>
              <a:t>新潟大学医歯学総合病院</a:t>
            </a:r>
            <a:endParaRPr kumimoji="1" lang="en-US" altLang="ja-JP" sz="1600" b="1" dirty="0">
              <a:solidFill>
                <a:srgbClr val="000000"/>
              </a:solidFill>
              <a:latin typeface="ＭＳ Ｐゴシック" panose="020B0600070205080204" pitchFamily="50" charset="-128"/>
              <a:ea typeface="+mj-ea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+mj-ea"/>
              </a:rPr>
              <a:t>肝疾患相談センター</a:t>
            </a:r>
            <a:endParaRPr kumimoji="1" lang="ja-JP" altLang="en-US" sz="1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153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テキスト ボックス 9">
            <a:extLst>
              <a:ext uri="{FF2B5EF4-FFF2-40B4-BE49-F238E27FC236}">
                <a16:creationId xmlns:a16="http://schemas.microsoft.com/office/drawing/2014/main" id="{E0280518-4112-4F6E-B331-70E26DAA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353" y="754296"/>
            <a:ext cx="1297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Sun Ship</a:t>
            </a:r>
          </a:p>
        </p:txBody>
      </p:sp>
      <p:sp>
        <p:nvSpPr>
          <p:cNvPr id="218115" name="テキスト ボックス 10">
            <a:extLst>
              <a:ext uri="{FF2B5EF4-FFF2-40B4-BE49-F238E27FC236}">
                <a16:creationId xmlns:a16="http://schemas.microsoft.com/office/drawing/2014/main" id="{A29AE556-7B73-4A23-B408-216147E0A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76" y="736270"/>
            <a:ext cx="1636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Snow Ship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18116" name="テキスト ボックス 11">
            <a:extLst>
              <a:ext uri="{FF2B5EF4-FFF2-40B4-BE49-F238E27FC236}">
                <a16:creationId xmlns:a16="http://schemas.microsoft.com/office/drawing/2014/main" id="{E8F32791-E23E-4B3C-A452-5382E134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847" y="736270"/>
            <a:ext cx="1622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Swan Ship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18117" name="テキスト ボックス 12">
            <a:extLst>
              <a:ext uri="{FF2B5EF4-FFF2-40B4-BE49-F238E27FC236}">
                <a16:creationId xmlns:a16="http://schemas.microsoft.com/office/drawing/2014/main" id="{644C5BD1-FE45-4057-806D-5DFF49C8B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293" y="145556"/>
            <a:ext cx="7370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800" b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2019</a:t>
            </a:r>
            <a:r>
              <a:rPr kumimoji="1" lang="ja-JP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年</a:t>
            </a:r>
            <a:r>
              <a:rPr kumimoji="1" lang="en-US" altLang="ja-JP" sz="2800" b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</a:t>
            </a:r>
            <a:r>
              <a:rPr kumimoji="1" lang="ja-JP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月よりの</a:t>
            </a:r>
            <a:r>
              <a:rPr lang="ja-JP" altLang="en-US" sz="2800" b="1" dirty="0">
                <a:solidFill>
                  <a:srgbClr val="006600"/>
                </a:solidFill>
                <a:cs typeface="Arial" panose="020B0604020202020204" pitchFamily="34" charset="0"/>
              </a:rPr>
              <a:t>県内の</a:t>
            </a:r>
            <a:r>
              <a:rPr kumimoji="1" lang="ja-JP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寄附講座　</a:t>
            </a:r>
            <a:r>
              <a:rPr kumimoji="1" lang="en-US" altLang="ja-JP" sz="2800" b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Ships 5S</a:t>
            </a:r>
            <a:endParaRPr kumimoji="1" lang="ja-JP" altLang="en-US" sz="2800" b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F79AE1-D9E2-42D1-A857-87B8D499FDDE}"/>
              </a:ext>
            </a:extLst>
          </p:cNvPr>
          <p:cNvSpPr txBox="1"/>
          <p:nvPr/>
        </p:nvSpPr>
        <p:spPr>
          <a:xfrm>
            <a:off x="224540" y="2983397"/>
            <a:ext cx="34512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新潟大学地域医療教育センター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魚沼基幹病院</a:t>
            </a:r>
            <a:r>
              <a:rPr kumimoji="0"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消化器内科学分野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8120" name="テキスト ボックス 4">
            <a:extLst>
              <a:ext uri="{FF2B5EF4-FFF2-40B4-BE49-F238E27FC236}">
                <a16:creationId xmlns:a16="http://schemas.microsoft.com/office/drawing/2014/main" id="{D8F5A338-CDFA-4975-BE14-9967971DE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836" y="2965384"/>
            <a:ext cx="28727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新潟大学大学院医歯学総合研究科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消化器内科学分野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18121" name="図 5">
            <a:extLst>
              <a:ext uri="{FF2B5EF4-FFF2-40B4-BE49-F238E27FC236}">
                <a16:creationId xmlns:a16="http://schemas.microsoft.com/office/drawing/2014/main" id="{4949B8E1-C88D-4302-89B7-1677FA37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16" y="1223837"/>
            <a:ext cx="1550886" cy="15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2" name="図 8">
            <a:extLst>
              <a:ext uri="{FF2B5EF4-FFF2-40B4-BE49-F238E27FC236}">
                <a16:creationId xmlns:a16="http://schemas.microsoft.com/office/drawing/2014/main" id="{01545B24-A5D6-4265-828F-10F67068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69" y="1239926"/>
            <a:ext cx="1550885" cy="155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3" name="図 18">
            <a:extLst>
              <a:ext uri="{FF2B5EF4-FFF2-40B4-BE49-F238E27FC236}">
                <a16:creationId xmlns:a16="http://schemas.microsoft.com/office/drawing/2014/main" id="{64C376D9-4699-4638-B423-6B0400A0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15" y="1226530"/>
            <a:ext cx="1550886" cy="157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F38472-700E-4B6B-96EE-5EF0D947D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56" y="5683504"/>
            <a:ext cx="3931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新潟大学医学部消化器疾患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低侵襲予防医学開発講座（燕・弥彦）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2019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月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EF981C-8DCD-4E96-BA65-1E1CB3AFB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055" y="5672811"/>
            <a:ext cx="3325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新潟大学医学部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消化器疾患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診療ネットワーク講座（妙高）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2019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月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8119" name="テキスト ボックス 13">
            <a:extLst>
              <a:ext uri="{FF2B5EF4-FFF2-40B4-BE49-F238E27FC236}">
                <a16:creationId xmlns:a16="http://schemas.microsoft.com/office/drawing/2014/main" id="{1331D68D-8A1C-4F8D-9237-1103E0E1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833" y="2936435"/>
            <a:ext cx="32718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新潟大学医学部健康寿命延伸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消化器疾患先制医学講座（阿賀野）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2018</a:t>
            </a:r>
            <a:r>
              <a:rPr lang="ja-JP" altLang="en-US" sz="1400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年</a:t>
            </a:r>
            <a:r>
              <a:rPr lang="en-US" altLang="ja-JP" sz="1400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4</a:t>
            </a:r>
            <a:r>
              <a:rPr lang="ja-JP" altLang="en-US" sz="1400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月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</a:endParaRPr>
          </a:p>
        </p:txBody>
      </p:sp>
      <p:pic>
        <p:nvPicPr>
          <p:cNvPr id="6" name="図 5" descr="部屋, 光景, 賭博場 が含まれている画像&#10;&#10;自動的に生成された説明">
            <a:extLst>
              <a:ext uri="{FF2B5EF4-FFF2-40B4-BE49-F238E27FC236}">
                <a16:creationId xmlns:a16="http://schemas.microsoft.com/office/drawing/2014/main" id="{70B33E1D-3F56-459A-BB30-6F03B02541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25" y="4108380"/>
            <a:ext cx="1557051" cy="155705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1E8732B-67E3-4E53-B445-D6571D160A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54" y="4108381"/>
            <a:ext cx="1557050" cy="155705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1D8046-30ED-4034-B77D-F978B948C3FE}"/>
              </a:ext>
            </a:extLst>
          </p:cNvPr>
          <p:cNvSpPr txBox="1"/>
          <p:nvPr/>
        </p:nvSpPr>
        <p:spPr>
          <a:xfrm>
            <a:off x="5724808" y="3650708"/>
            <a:ext cx="1367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Soul Ship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5F83DD5-643F-43C4-9438-5A572B339318}"/>
              </a:ext>
            </a:extLst>
          </p:cNvPr>
          <p:cNvSpPr txBox="1"/>
          <p:nvPr/>
        </p:nvSpPr>
        <p:spPr>
          <a:xfrm>
            <a:off x="1929346" y="3607444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Sky Ship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1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21" name="図 5">
            <a:extLst>
              <a:ext uri="{FF2B5EF4-FFF2-40B4-BE49-F238E27FC236}">
                <a16:creationId xmlns:a16="http://schemas.microsoft.com/office/drawing/2014/main" id="{4949B8E1-C88D-4302-89B7-1677FA37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88" y="1016914"/>
            <a:ext cx="2460448" cy="24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2" name="図 8">
            <a:extLst>
              <a:ext uri="{FF2B5EF4-FFF2-40B4-BE49-F238E27FC236}">
                <a16:creationId xmlns:a16="http://schemas.microsoft.com/office/drawing/2014/main" id="{01545B24-A5D6-4265-828F-10F67068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" y="1022664"/>
            <a:ext cx="2460447" cy="247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3" name="図 18">
            <a:extLst>
              <a:ext uri="{FF2B5EF4-FFF2-40B4-BE49-F238E27FC236}">
                <a16:creationId xmlns:a16="http://schemas.microsoft.com/office/drawing/2014/main" id="{64C376D9-4699-4638-B423-6B0400A0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76" y="1008921"/>
            <a:ext cx="2460448" cy="249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 descr="部屋, 光景, 賭博場 が含まれている画像&#10;&#10;自動的に生成された説明">
            <a:extLst>
              <a:ext uri="{FF2B5EF4-FFF2-40B4-BE49-F238E27FC236}">
                <a16:creationId xmlns:a16="http://schemas.microsoft.com/office/drawing/2014/main" id="{70B33E1D-3F56-459A-BB30-6F03B02541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98" y="3600120"/>
            <a:ext cx="2597028" cy="259702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1E8732B-67E3-4E53-B445-D6571D160A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9" y="3600120"/>
            <a:ext cx="2597028" cy="2597028"/>
          </a:xfrm>
          <a:prstGeom prst="rect">
            <a:avLst/>
          </a:prstGeom>
        </p:spPr>
      </p:pic>
      <p:pic>
        <p:nvPicPr>
          <p:cNvPr id="3" name="図 2" descr="部屋, 食品 が含まれている画像&#10;&#10;自動的に生成された説明">
            <a:extLst>
              <a:ext uri="{FF2B5EF4-FFF2-40B4-BE49-F238E27FC236}">
                <a16:creationId xmlns:a16="http://schemas.microsoft.com/office/drawing/2014/main" id="{96C684EE-D6AE-45AD-960D-E905F9B23C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76" y="3600120"/>
            <a:ext cx="2597028" cy="259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D04D13B-BD9E-411C-BDE4-4EF96E7E2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93" y="1654257"/>
            <a:ext cx="3067232" cy="39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66270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177F32E4-F672-4658-A353-82CEB116E29C}" vid="{2E0EA7B6-B4EA-42A0-A36F-53FAA12F32C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4221</TotalTime>
  <Words>309</Words>
  <Application>Microsoft Office PowerPoint</Application>
  <PresentationFormat>画面に合わせる (4:3)</PresentationFormat>
  <Paragraphs>73</Paragraphs>
  <Slides>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テーマ1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免疫①：MC4R欠損マウスの免疫病態の解明</dc:title>
  <dc:creator>Satoshi Yamagiwa</dc:creator>
  <cp:lastModifiedBy>morita shinichi</cp:lastModifiedBy>
  <cp:revision>120</cp:revision>
  <dcterms:created xsi:type="dcterms:W3CDTF">2015-02-05T14:51:48Z</dcterms:created>
  <dcterms:modified xsi:type="dcterms:W3CDTF">2020-04-28T09:55:51Z</dcterms:modified>
</cp:coreProperties>
</file>